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72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71" r:id="rId14"/>
    <p:sldId id="274" r:id="rId15"/>
    <p:sldId id="275" r:id="rId16"/>
    <p:sldId id="276" r:id="rId17"/>
    <p:sldId id="277" r:id="rId18"/>
    <p:sldId id="278" r:id="rId19"/>
    <p:sldId id="280" r:id="rId20"/>
    <p:sldId id="281" r:id="rId21"/>
    <p:sldId id="282" r:id="rId22"/>
    <p:sldId id="283" r:id="rId23"/>
    <p:sldId id="287" r:id="rId24"/>
    <p:sldId id="285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8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5DE1C-B3FE-DD44-BABB-988E599B56F5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F54BD-9C4E-F647-B57B-E7D31FA15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84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ABC72-31BC-CB4A-8ED6-662AD44114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4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4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46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9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7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6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9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0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1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21118-52A0-A140-A147-5F4622A9D733}" type="datetimeFigureOut">
              <a:rPr lang="en-US" smtClean="0"/>
              <a:t>23/08/16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80D2A-0164-2242-B7C7-CA705E032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2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Thwarting cache-based side-channel attacks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39" y="3886200"/>
            <a:ext cx="6751911" cy="1752600"/>
          </a:xfrm>
        </p:spPr>
        <p:txBody>
          <a:bodyPr/>
          <a:lstStyle/>
          <a:p>
            <a:r>
              <a:rPr lang="en-US" dirty="0" smtClean="0"/>
              <a:t>Yuval Yarom</a:t>
            </a:r>
          </a:p>
          <a:p>
            <a:r>
              <a:rPr lang="en-US" dirty="0" smtClean="0"/>
              <a:t>The University of Adelaide and Data61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20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229457" y="1714263"/>
            <a:ext cx="1078555" cy="105831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051"/>
            <a:ext cx="8229600" cy="836563"/>
          </a:xfrm>
        </p:spPr>
        <p:txBody>
          <a:bodyPr/>
          <a:lstStyle/>
          <a:p>
            <a:r>
              <a:rPr lang="en-US" cap="small" dirty="0" err="1" smtClean="0"/>
              <a:t>Flush+Reload</a:t>
            </a:r>
            <a:endParaRPr lang="en-US" cap="small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70994" y="1137600"/>
            <a:ext cx="5206934" cy="4918732"/>
          </a:xfrm>
        </p:spPr>
        <p:txBody>
          <a:bodyPr>
            <a:normAutofit/>
          </a:bodyPr>
          <a:lstStyle/>
          <a:p>
            <a:r>
              <a:rPr lang="en-US" sz="3600" b="1" cap="small" dirty="0" smtClean="0">
                <a:solidFill>
                  <a:schemeClr val="accent3">
                    <a:lumMod val="75000"/>
                  </a:schemeClr>
                </a:solidFill>
              </a:rPr>
              <a:t>Flush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smtClean="0"/>
              <a:t>memory line</a:t>
            </a:r>
          </a:p>
          <a:p>
            <a:r>
              <a:rPr lang="en-US" sz="3600" dirty="0" smtClean="0"/>
              <a:t>Wait a bit</a:t>
            </a:r>
          </a:p>
          <a:p>
            <a:r>
              <a:rPr lang="en-US" sz="3600" dirty="0" smtClean="0"/>
              <a:t>Measure time to </a:t>
            </a:r>
            <a:r>
              <a:rPr lang="en-US" sz="3600" b="1" cap="small" dirty="0">
                <a:solidFill>
                  <a:srgbClr val="77933C"/>
                </a:solidFill>
              </a:rPr>
              <a:t>R</a:t>
            </a:r>
            <a:r>
              <a:rPr lang="en-US" sz="3600" b="1" cap="small" dirty="0" smtClean="0">
                <a:solidFill>
                  <a:srgbClr val="77933C"/>
                </a:solidFill>
              </a:rPr>
              <a:t>eload </a:t>
            </a:r>
            <a:r>
              <a:rPr lang="en-US" sz="3600" dirty="0" smtClean="0"/>
              <a:t>line</a:t>
            </a:r>
          </a:p>
          <a:p>
            <a:pPr lvl="1"/>
            <a:r>
              <a:rPr lang="en-US" sz="3200" dirty="0"/>
              <a:t>slow-&gt; no access</a:t>
            </a:r>
          </a:p>
          <a:p>
            <a:pPr lvl="1"/>
            <a:r>
              <a:rPr lang="en-US" sz="3200" dirty="0" smtClean="0"/>
              <a:t>fast-&gt; access</a:t>
            </a:r>
          </a:p>
          <a:p>
            <a:r>
              <a:rPr lang="en-US" sz="3600" dirty="0" smtClean="0"/>
              <a:t>Repeat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18851" y="979941"/>
            <a:ext cx="11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1264" y="5805917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77928" y="5468167"/>
            <a:ext cx="3634631" cy="28371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00304" y="5468167"/>
            <a:ext cx="243209" cy="28371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43513" y="3313256"/>
            <a:ext cx="2002559" cy="28371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827434" y="3596966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689222" y="1714263"/>
            <a:ext cx="1078555" cy="105831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970381" y="1430872"/>
            <a:ext cx="2919907" cy="2535426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00304" y="5468167"/>
            <a:ext cx="243209" cy="28371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py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3305" b="33748"/>
          <a:stretch/>
        </p:blipFill>
        <p:spPr>
          <a:xfrm>
            <a:off x="7827871" y="1714263"/>
            <a:ext cx="781979" cy="1058318"/>
          </a:xfrm>
          <a:prstGeom prst="rect">
            <a:avLst/>
          </a:prstGeom>
        </p:spPr>
      </p:pic>
      <p:pic>
        <p:nvPicPr>
          <p:cNvPr id="12" name="Picture 11" descr="outli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457" y="1775548"/>
            <a:ext cx="1038070" cy="943221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6300304" y="5478712"/>
            <a:ext cx="243209" cy="28371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152515" y="3313256"/>
            <a:ext cx="243209" cy="283710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flush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222" y="2218102"/>
            <a:ext cx="718511" cy="716458"/>
          </a:xfrm>
          <a:prstGeom prst="rect">
            <a:avLst/>
          </a:prstGeom>
        </p:spPr>
      </p:pic>
      <p:pic>
        <p:nvPicPr>
          <p:cNvPr id="15" name="Picture 14" descr="thumb4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3384" y="2150568"/>
            <a:ext cx="1162688" cy="1162688"/>
          </a:xfrm>
          <a:prstGeom prst="rect">
            <a:avLst/>
          </a:prstGeom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EB0-85D6-C64A-9CD6-2DB7C42F884D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92748"/>
            <a:ext cx="87999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/>
              <a:t>D. </a:t>
            </a:r>
            <a:r>
              <a:rPr lang="en-US" sz="1300" dirty="0" err="1"/>
              <a:t>Gullasch</a:t>
            </a:r>
            <a:r>
              <a:rPr lang="en-US" sz="1300" dirty="0"/>
              <a:t>, E. </a:t>
            </a:r>
            <a:r>
              <a:rPr lang="en-US" sz="1300" dirty="0" err="1"/>
              <a:t>Bangerter</a:t>
            </a:r>
            <a:r>
              <a:rPr lang="en-US" sz="1300" dirty="0"/>
              <a:t> and S. </a:t>
            </a:r>
            <a:r>
              <a:rPr lang="en-US" sz="1300" dirty="0" err="1"/>
              <a:t>Krenn</a:t>
            </a:r>
            <a:r>
              <a:rPr lang="en-US" sz="1300" dirty="0"/>
              <a:t>, </a:t>
            </a:r>
            <a:r>
              <a:rPr lang="en-US" sz="1300" dirty="0" smtClean="0"/>
              <a:t>“Cache </a:t>
            </a:r>
            <a:r>
              <a:rPr lang="en-US" sz="1300" dirty="0"/>
              <a:t>Games </a:t>
            </a:r>
            <a:r>
              <a:rPr lang="en-US" sz="1300" dirty="0" smtClean="0"/>
              <a:t>- </a:t>
            </a:r>
            <a:r>
              <a:rPr lang="en-US" sz="1300" dirty="0"/>
              <a:t>Bringing Access-Based Cache Attacks on </a:t>
            </a:r>
            <a:r>
              <a:rPr lang="en-US" sz="1300" dirty="0" smtClean="0"/>
              <a:t>AES </a:t>
            </a:r>
            <a:r>
              <a:rPr lang="en-US" sz="1300" dirty="0"/>
              <a:t>to </a:t>
            </a:r>
            <a:r>
              <a:rPr lang="en-US" sz="1300" dirty="0" smtClean="0"/>
              <a:t>Practice”, </a:t>
            </a:r>
            <a:r>
              <a:rPr lang="en-US" sz="1300" dirty="0"/>
              <a:t>IEEE S&amp;P </a:t>
            </a:r>
            <a:r>
              <a:rPr lang="en-US" sz="1300" dirty="0" smtClean="0"/>
              <a:t>2011</a:t>
            </a:r>
          </a:p>
          <a:p>
            <a:r>
              <a:rPr lang="en-US" sz="1300" dirty="0"/>
              <a:t>Y. Yarom and K. Falkner, </a:t>
            </a:r>
            <a:r>
              <a:rPr lang="en-US" sz="1300" dirty="0" smtClean="0"/>
              <a:t>“</a:t>
            </a:r>
            <a:r>
              <a:rPr lang="en-US" sz="1300" dirty="0" err="1" smtClean="0"/>
              <a:t>Flush+Reload</a:t>
            </a:r>
            <a:r>
              <a:rPr lang="en-US" sz="1300" dirty="0" smtClean="0"/>
              <a:t>: </a:t>
            </a:r>
            <a:r>
              <a:rPr lang="en-US" sz="1300" dirty="0"/>
              <a:t>a High Resolution, Low Noise, L3 Cache Side-Channel </a:t>
            </a:r>
            <a:r>
              <a:rPr lang="en-US" sz="1300" dirty="0" smtClean="0"/>
              <a:t>Attack”, </a:t>
            </a:r>
            <a:r>
              <a:rPr lang="en-US" sz="1300" dirty="0"/>
              <a:t>USENIX Security 2014</a:t>
            </a:r>
          </a:p>
        </p:txBody>
      </p:sp>
    </p:spTree>
    <p:extLst>
      <p:ext uri="{BB962C8B-B14F-4D97-AF65-F5344CB8AC3E}">
        <p14:creationId xmlns:p14="http://schemas.microsoft.com/office/powerpoint/2010/main" val="1727013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-0.0842 0.1280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9" y="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3 -0.31481 " pathEditMode="relative" ptsTypes="AA">
                                      <p:cBhvr>
                                        <p:cTn id="29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0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437 -0.12917 " pathEditMode="relative" ptsTypes="AA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23 L -0.0842 0.12825 " pathEditMode="relative" ptsTypes="AA">
                                      <p:cBhvr>
                                        <p:cTn id="4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0093 L 0.09375 -0.31574 " pathEditMode="relative" rAng="0" ptsTypes="AA">
                                      <p:cBhvr>
                                        <p:cTn id="61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705 -0.1426 " pathEditMode="relative" ptsTypes="AA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1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42 -0.12825 " pathEditMode="relative" ptsTypes="AA">
                                      <p:cBhvr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2" grpId="2" animBg="1"/>
      <p:bldP spid="22" grpId="3" animBg="1"/>
      <p:bldP spid="22" grpId="4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29" grpId="9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err="1"/>
              <a:t>Flush+</a:t>
            </a:r>
            <a:r>
              <a:rPr lang="en-US" cap="small" dirty="0" err="1" smtClean="0"/>
              <a:t>Reload</a:t>
            </a:r>
            <a:r>
              <a:rPr lang="en-US" cap="small" dirty="0" smtClean="0"/>
              <a:t> </a:t>
            </a:r>
            <a:r>
              <a:rPr lang="en-US" dirty="0" smtClean="0"/>
              <a:t>on </a:t>
            </a:r>
            <a:r>
              <a:rPr lang="en-US" dirty="0" err="1" smtClean="0"/>
              <a:t>GnuPG</a:t>
            </a:r>
            <a:r>
              <a:rPr lang="en-US" dirty="0" smtClean="0"/>
              <a:t> 1.4.13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4775" r="-147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79222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focus on crypto?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that’s where the keys are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Small code base with fairly regular operation</a:t>
            </a:r>
          </a:p>
          <a:p>
            <a:pPr lvl="1"/>
            <a:r>
              <a:rPr lang="en-US" dirty="0" smtClean="0"/>
              <a:t>Narrow semantic gap between the code and the leak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27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Avoid/reduce sharing</a:t>
            </a:r>
          </a:p>
          <a:p>
            <a:pPr lvl="1"/>
            <a:r>
              <a:rPr lang="en-US" dirty="0" smtClean="0"/>
              <a:t>Insert noise (e.g. noisy timers, random caches)</a:t>
            </a:r>
          </a:p>
          <a:p>
            <a:endParaRPr lang="en-US" dirty="0"/>
          </a:p>
          <a:p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Inject noise (e.g. blinding)</a:t>
            </a:r>
          </a:p>
          <a:p>
            <a:pPr lvl="1"/>
            <a:r>
              <a:rPr lang="en-US" dirty="0" smtClean="0"/>
              <a:t>Constant-time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7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Constant-time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Execution time does not depend on any secret data</a:t>
            </a:r>
          </a:p>
          <a:p>
            <a:r>
              <a:rPr lang="en-US" dirty="0"/>
              <a:t>T</a:t>
            </a:r>
            <a:r>
              <a:rPr lang="en-US" dirty="0" smtClean="0"/>
              <a:t>hree rules:</a:t>
            </a:r>
          </a:p>
          <a:p>
            <a:pPr lvl="1"/>
            <a:r>
              <a:rPr lang="en-US" dirty="0" smtClean="0"/>
              <a:t>No instructions with data-dependent execution time</a:t>
            </a:r>
          </a:p>
          <a:p>
            <a:pPr lvl="1"/>
            <a:r>
              <a:rPr lang="en-US" dirty="0" smtClean="0"/>
              <a:t>No secret-dependent flow control</a:t>
            </a:r>
          </a:p>
          <a:p>
            <a:pPr lvl="1"/>
            <a:r>
              <a:rPr lang="en-US" dirty="0" smtClean="0"/>
              <a:t>No secret-dependent memory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46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Constant-time programming in practice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-20843" b="-208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57511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attempt #1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rcRect t="-16999" b="-169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18448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attempt #2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-496" b="-4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1398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attempt #3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022" b="-10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21180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for constant-time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 testing is not easy and is error-prone.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00" y="3145561"/>
            <a:ext cx="68326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36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binary search needs to be done in constant time to avoid timing issue. But it's fast, so there's no problem</a:t>
            </a:r>
            <a:r>
              <a:rPr lang="en-US" dirty="0" smtClean="0"/>
              <a:t>.” </a:t>
            </a:r>
          </a:p>
          <a:p>
            <a:pPr marL="1371600" lvl="3" indent="0" algn="r">
              <a:buNone/>
            </a:pPr>
            <a:r>
              <a:rPr lang="en-US" dirty="0" smtClean="0"/>
              <a:t>An anonymous reviewer, </a:t>
            </a:r>
            <a:r>
              <a:rPr lang="en-US" dirty="0" err="1" smtClean="0"/>
              <a:t>AsiaCrypt</a:t>
            </a:r>
            <a:r>
              <a:rPr lang="en-US" dirty="0" smtClean="0"/>
              <a:t> 2016</a:t>
            </a:r>
          </a:p>
        </p:txBody>
      </p:sp>
    </p:spTree>
    <p:extLst>
      <p:ext uri="{BB962C8B-B14F-4D97-AF65-F5344CB8AC3E}">
        <p14:creationId xmlns:p14="http://schemas.microsoft.com/office/powerpoint/2010/main" val="313731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ctgrind</a:t>
            </a:r>
            <a:endParaRPr lang="en-US" dirty="0"/>
          </a:p>
          <a:p>
            <a:pPr lvl="1"/>
            <a:r>
              <a:rPr lang="en-US" dirty="0" smtClean="0"/>
              <a:t>A patch against </a:t>
            </a: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en-US" dirty="0" err="1" smtClean="0"/>
              <a:t>memcheck</a:t>
            </a:r>
            <a:endParaRPr lang="en-US" dirty="0" smtClean="0"/>
          </a:p>
          <a:p>
            <a:pPr lvl="1"/>
            <a:r>
              <a:rPr lang="en-US" dirty="0" smtClean="0"/>
              <a:t>Dynamically taints secret-dependent data</a:t>
            </a:r>
          </a:p>
          <a:p>
            <a:pPr lvl="1"/>
            <a:r>
              <a:rPr lang="en-US" dirty="0" smtClean="0"/>
              <a:t>Warns on secret-dependent branches and memory access</a:t>
            </a:r>
          </a:p>
          <a:p>
            <a:endParaRPr lang="en-US" dirty="0"/>
          </a:p>
          <a:p>
            <a:r>
              <a:rPr lang="en-US" dirty="0" smtClean="0"/>
              <a:t>Dynamic analysis can miss code paths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62603"/>
            <a:ext cx="4563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A. G. Langley, </a:t>
            </a:r>
            <a:r>
              <a:rPr lang="en-US" sz="1600" dirty="0" err="1" smtClean="0"/>
              <a:t>ctgrind</a:t>
            </a:r>
            <a:r>
              <a:rPr lang="en-US" sz="1600" dirty="0" smtClean="0"/>
              <a:t> https</a:t>
            </a:r>
            <a:r>
              <a:rPr lang="en-US" sz="1600" dirty="0"/>
              <a:t>://</a:t>
            </a:r>
            <a:r>
              <a:rPr lang="en-US" sz="1600" dirty="0" err="1"/>
              <a:t>github.com</a:t>
            </a:r>
            <a:r>
              <a:rPr lang="en-US" sz="1600" dirty="0"/>
              <a:t>/</a:t>
            </a:r>
            <a:r>
              <a:rPr lang="en-US" sz="1600" dirty="0" err="1"/>
              <a:t>agl</a:t>
            </a:r>
            <a:r>
              <a:rPr lang="en-US" sz="1600" dirty="0"/>
              <a:t>/</a:t>
            </a:r>
            <a:r>
              <a:rPr lang="en-US" sz="1600" dirty="0" err="1"/>
              <a:t>ctgrind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48222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FlowTracker</a:t>
            </a:r>
            <a:endParaRPr lang="en-US" dirty="0" smtClean="0"/>
          </a:p>
          <a:p>
            <a:pPr lvl="1"/>
            <a:r>
              <a:rPr lang="en-US" dirty="0" smtClean="0"/>
              <a:t>Uses information flow analysis to identify non-constant-time-accesses</a:t>
            </a:r>
          </a:p>
          <a:p>
            <a:r>
              <a:rPr lang="en-US" dirty="0" smtClean="0"/>
              <a:t>Potential mismatch between code and binary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46650"/>
            <a:ext cx="6336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B. Rodrigues, F. M. Q. Pereira, D. F. </a:t>
            </a:r>
            <a:r>
              <a:rPr lang="en-US" sz="1400" dirty="0" err="1" smtClean="0"/>
              <a:t>Aranha</a:t>
            </a:r>
            <a:r>
              <a:rPr lang="en-US" sz="1400" dirty="0"/>
              <a:t>, “Sparse Representation of Implicit Flows</a:t>
            </a:r>
          </a:p>
          <a:p>
            <a:r>
              <a:rPr lang="en-US" sz="1400" dirty="0"/>
              <a:t>with Applications to Side-Channel </a:t>
            </a:r>
            <a:r>
              <a:rPr lang="en-US" sz="1400" dirty="0" smtClean="0"/>
              <a:t>Detection”, CC 2016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906" y="3864280"/>
            <a:ext cx="3716913" cy="12697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363" y="5007753"/>
            <a:ext cx="5658492" cy="111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66"/>
            <a:ext cx="8229600" cy="485629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CacheAudit</a:t>
            </a:r>
            <a:endParaRPr lang="en-US" dirty="0" smtClean="0"/>
          </a:p>
          <a:p>
            <a:pPr lvl="1"/>
            <a:r>
              <a:rPr lang="en-US" dirty="0" smtClean="0"/>
              <a:t>Analyses the amount of leakage from a binary given a cache model</a:t>
            </a:r>
          </a:p>
          <a:p>
            <a:pPr lvl="1"/>
            <a:endParaRPr lang="en-US" dirty="0"/>
          </a:p>
          <a:p>
            <a:r>
              <a:rPr lang="en-US" dirty="0" smtClean="0"/>
              <a:t>The analysis may miss some important cache configurations</a:t>
            </a:r>
          </a:p>
          <a:p>
            <a:r>
              <a:rPr lang="en-US" dirty="0" smtClean="0"/>
              <a:t>Not all of the microarchitecture is modeled</a:t>
            </a:r>
          </a:p>
          <a:p>
            <a:pPr lvl="1"/>
            <a:r>
              <a:rPr lang="en-US" dirty="0" smtClean="0"/>
              <a:t>Cache banks? Branch Prediction? Cache slices?</a:t>
            </a:r>
          </a:p>
          <a:p>
            <a:r>
              <a:rPr lang="en-US" dirty="0" smtClean="0"/>
              <a:t>May accept implementations that are not constant-time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65557"/>
            <a:ext cx="9144000" cy="492443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en-US" sz="1300" dirty="0" smtClean="0"/>
              <a:t>G. </a:t>
            </a:r>
            <a:r>
              <a:rPr lang="en-US" sz="1300" dirty="0" err="1" smtClean="0"/>
              <a:t>Doychev</a:t>
            </a:r>
            <a:r>
              <a:rPr lang="en-US" sz="1300" dirty="0" smtClean="0"/>
              <a:t>, </a:t>
            </a:r>
            <a:r>
              <a:rPr lang="en-US" sz="1300" dirty="0" err="1" smtClean="0"/>
              <a:t>B.Köpf</a:t>
            </a:r>
            <a:r>
              <a:rPr lang="en-US" sz="1300" dirty="0" smtClean="0"/>
              <a:t>, </a:t>
            </a:r>
            <a:r>
              <a:rPr lang="en-US" sz="1300" dirty="0" err="1" smtClean="0"/>
              <a:t>L.Mauborgne</a:t>
            </a:r>
            <a:r>
              <a:rPr lang="en-US" sz="1300" dirty="0" smtClean="0"/>
              <a:t> and </a:t>
            </a:r>
            <a:r>
              <a:rPr lang="en-US" sz="1300" dirty="0" err="1" smtClean="0"/>
              <a:t>J.Reineke</a:t>
            </a:r>
            <a:r>
              <a:rPr lang="en-US" sz="1300" dirty="0"/>
              <a:t>, “</a:t>
            </a:r>
            <a:r>
              <a:rPr lang="en-US" sz="1300" dirty="0" err="1"/>
              <a:t>CacheAudit</a:t>
            </a:r>
            <a:r>
              <a:rPr lang="en-US" sz="1300" dirty="0"/>
              <a:t>: A Tool for the Static Analysis </a:t>
            </a:r>
            <a:r>
              <a:rPr lang="en-US" sz="1300" dirty="0" err="1" smtClean="0"/>
              <a:t>ofCache</a:t>
            </a:r>
            <a:r>
              <a:rPr lang="en-US" sz="1300" dirty="0" smtClean="0"/>
              <a:t> </a:t>
            </a:r>
            <a:r>
              <a:rPr lang="en-US" sz="1300" dirty="0"/>
              <a:t>Side </a:t>
            </a:r>
            <a:r>
              <a:rPr lang="en-US" sz="1300" dirty="0" smtClean="0"/>
              <a:t>Channels”, TISSEC 18(1) 2005</a:t>
            </a:r>
          </a:p>
          <a:p>
            <a:r>
              <a:rPr lang="en-US" sz="1300" dirty="0" smtClean="0"/>
              <a:t>G. </a:t>
            </a:r>
            <a:r>
              <a:rPr lang="en-US" sz="1300" dirty="0" err="1" smtClean="0"/>
              <a:t>Doychev</a:t>
            </a:r>
            <a:r>
              <a:rPr lang="en-US" sz="1300" dirty="0" smtClean="0"/>
              <a:t> and B. </a:t>
            </a:r>
            <a:r>
              <a:rPr lang="en-US" sz="1300" dirty="0" err="1" smtClean="0"/>
              <a:t>Köpf</a:t>
            </a:r>
            <a:r>
              <a:rPr lang="en-US" sz="1300" dirty="0"/>
              <a:t>, “Rigorous Analysis of Software Countermeasures against Cache </a:t>
            </a:r>
            <a:r>
              <a:rPr lang="en-US" sz="1300" dirty="0" smtClean="0"/>
              <a:t>Attacks”, </a:t>
            </a:r>
            <a:r>
              <a:rPr lang="en-US" sz="1300" dirty="0" err="1" smtClean="0"/>
              <a:t>aarXiv</a:t>
            </a:r>
            <a:r>
              <a:rPr lang="en-US" sz="1300" dirty="0" smtClean="0"/>
              <a:t> </a:t>
            </a:r>
            <a:r>
              <a:rPr lang="fi-FI" sz="1300" dirty="0" smtClean="0"/>
              <a:t>1603.02187, 2016</a:t>
            </a:r>
          </a:p>
        </p:txBody>
      </p:sp>
    </p:spTree>
    <p:extLst>
      <p:ext uri="{BB962C8B-B14F-4D97-AF65-F5344CB8AC3E}">
        <p14:creationId xmlns:p14="http://schemas.microsoft.com/office/powerpoint/2010/main" val="378339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instructions with data-dependent time?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518" t="15407" r="5057" b="8788"/>
          <a:stretch/>
        </p:blipFill>
        <p:spPr>
          <a:xfrm>
            <a:off x="771520" y="1519384"/>
            <a:ext cx="7924479" cy="5051733"/>
          </a:xfrm>
        </p:spPr>
      </p:pic>
      <p:sp>
        <p:nvSpPr>
          <p:cNvPr id="5" name="TextBox 4"/>
          <p:cNvSpPr txBox="1"/>
          <p:nvPr/>
        </p:nvSpPr>
        <p:spPr>
          <a:xfrm>
            <a:off x="4664731" y="2385907"/>
            <a:ext cx="607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ISA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196005" y="4308285"/>
            <a:ext cx="815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Data</a:t>
            </a:r>
            <a:br>
              <a:rPr lang="en-US" sz="2000" dirty="0" smtClean="0"/>
            </a:br>
            <a:r>
              <a:rPr lang="en-US" sz="2000" dirty="0" smtClean="0"/>
              <a:t>Cache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40317" y="3954342"/>
            <a:ext cx="13157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Instruction</a:t>
            </a:r>
            <a:br>
              <a:rPr lang="en-US" sz="2000" dirty="0" smtClean="0"/>
            </a:br>
            <a:r>
              <a:rPr lang="en-US" sz="2000" dirty="0" smtClean="0"/>
              <a:t>Cache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433931" y="3322762"/>
            <a:ext cx="1018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Pipeline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732990" y="3488647"/>
            <a:ext cx="621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BPU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15602" y="3122707"/>
            <a:ext cx="556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TLB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0033" y="4898910"/>
            <a:ext cx="787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MMU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922865" y="5278756"/>
            <a:ext cx="849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DRAM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433931" y="5416281"/>
            <a:ext cx="152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Interconnect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546009" y="5016171"/>
            <a:ext cx="537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LLC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135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instructions with data-dependent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rely on partial and misleading documentation</a:t>
            </a:r>
          </a:p>
          <a:p>
            <a:r>
              <a:rPr lang="en-US" dirty="0" smtClean="0"/>
              <a:t>What if?</a:t>
            </a:r>
            <a:endParaRPr lang="en-US" dirty="0"/>
          </a:p>
          <a:p>
            <a:pPr lvl="1"/>
            <a:r>
              <a:rPr lang="en-US" dirty="0" smtClean="0"/>
              <a:t>A vendor decide to shortcut additions or multiplications of known zeros?</a:t>
            </a:r>
          </a:p>
          <a:p>
            <a:pPr lvl="1"/>
            <a:r>
              <a:rPr lang="en-US" dirty="0" smtClean="0"/>
              <a:t>Writes that do not modify the value do not result in a dirty cache line?</a:t>
            </a:r>
          </a:p>
          <a:p>
            <a:pPr lvl="1"/>
            <a:endParaRPr lang="en-US" dirty="0"/>
          </a:p>
          <a:p>
            <a:r>
              <a:rPr lang="en-US" dirty="0" smtClean="0"/>
              <a:t>We need guarantees on CPU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r>
              <a:rPr lang="en-US" dirty="0"/>
              <a:t>See https://</a:t>
            </a:r>
            <a:r>
              <a:rPr lang="en-US" dirty="0" err="1"/>
              <a:t>blog.cr.yp.to</a:t>
            </a:r>
            <a:r>
              <a:rPr lang="en-US" dirty="0"/>
              <a:t>/20140517-insns.html</a:t>
            </a:r>
          </a:p>
        </p:txBody>
      </p:sp>
    </p:spTree>
    <p:extLst>
      <p:ext uri="{BB962C8B-B14F-4D97-AF65-F5344CB8AC3E}">
        <p14:creationId xmlns:p14="http://schemas.microsoft.com/office/powerpoint/2010/main" val="690938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Microarchitectural</a:t>
            </a:r>
            <a:r>
              <a:rPr lang="en-US" dirty="0" smtClean="0"/>
              <a:t> attacks are a threat to the security of cryptographic implementations</a:t>
            </a:r>
          </a:p>
          <a:p>
            <a:r>
              <a:rPr lang="en-US" dirty="0" smtClean="0"/>
              <a:t>Constant time programming is our current best </a:t>
            </a:r>
            <a:r>
              <a:rPr lang="en-US" dirty="0" err="1" smtClean="0"/>
              <a:t>defence</a:t>
            </a:r>
            <a:endParaRPr lang="en-US" dirty="0" smtClean="0"/>
          </a:p>
          <a:p>
            <a:r>
              <a:rPr lang="en-US" dirty="0" smtClean="0"/>
              <a:t>But we still need:</a:t>
            </a:r>
          </a:p>
          <a:p>
            <a:pPr lvl="1"/>
            <a:r>
              <a:rPr lang="en-US" dirty="0" smtClean="0"/>
              <a:t>Improved proofs of correctness</a:t>
            </a:r>
          </a:p>
          <a:p>
            <a:pPr lvl="1"/>
            <a:r>
              <a:rPr lang="en-US" dirty="0" smtClean="0"/>
              <a:t>Better tests for constant-time</a:t>
            </a:r>
          </a:p>
          <a:p>
            <a:pPr lvl="1"/>
            <a:r>
              <a:rPr lang="en-US" dirty="0" smtClean="0"/>
              <a:t>Vendor guarantees on the hardware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89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cache attacks</a:t>
            </a:r>
          </a:p>
          <a:p>
            <a:r>
              <a:rPr lang="en-US" dirty="0" smtClean="0"/>
              <a:t>Constant-time programming</a:t>
            </a:r>
          </a:p>
          <a:p>
            <a:r>
              <a:rPr lang="en-US" dirty="0" smtClean="0"/>
              <a:t>Testing for constant-time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11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239864" y="3122707"/>
            <a:ext cx="67890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40317" y="3337880"/>
            <a:ext cx="2490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Microarchitecture</a:t>
            </a: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Microachitecture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9518" t="15407" r="5057" b="8788"/>
          <a:stretch/>
        </p:blipFill>
        <p:spPr>
          <a:xfrm>
            <a:off x="771520" y="1519384"/>
            <a:ext cx="7924479" cy="5051733"/>
          </a:xfrm>
        </p:spPr>
      </p:pic>
      <p:sp>
        <p:nvSpPr>
          <p:cNvPr id="5" name="TextBox 4"/>
          <p:cNvSpPr txBox="1"/>
          <p:nvPr/>
        </p:nvSpPr>
        <p:spPr>
          <a:xfrm>
            <a:off x="4664731" y="2385907"/>
            <a:ext cx="607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ISA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196005" y="4308285"/>
            <a:ext cx="8150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Data</a:t>
            </a:r>
            <a:br>
              <a:rPr lang="en-US" sz="2000" dirty="0" smtClean="0"/>
            </a:br>
            <a:r>
              <a:rPr lang="en-US" sz="2000" dirty="0" smtClean="0"/>
              <a:t>Cache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40317" y="3954342"/>
            <a:ext cx="13157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Instruction</a:t>
            </a:r>
            <a:br>
              <a:rPr lang="en-US" sz="2000" dirty="0" smtClean="0"/>
            </a:br>
            <a:r>
              <a:rPr lang="en-US" sz="2000" dirty="0" smtClean="0"/>
              <a:t>Cache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433931" y="3322762"/>
            <a:ext cx="10184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Pipeline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732990" y="3488647"/>
            <a:ext cx="621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BPU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15602" y="3122707"/>
            <a:ext cx="556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TLB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0033" y="4898910"/>
            <a:ext cx="787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MMU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922865" y="5278756"/>
            <a:ext cx="849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DRAM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433931" y="5416281"/>
            <a:ext cx="15221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Interconnect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546009" y="5016171"/>
            <a:ext cx="537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LLC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390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Microarchitectural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contention on </a:t>
            </a:r>
            <a:r>
              <a:rPr lang="en-US" dirty="0" err="1" smtClean="0"/>
              <a:t>microarchitectural</a:t>
            </a:r>
            <a:r>
              <a:rPr lang="en-US" dirty="0" smtClean="0"/>
              <a:t> components</a:t>
            </a:r>
          </a:p>
          <a:p>
            <a:pPr>
              <a:buFont typeface="Lucida Grande"/>
              <a:buChar char="⋯"/>
            </a:pPr>
            <a:r>
              <a:rPr lang="en-US" dirty="0" smtClean="0"/>
              <a:t>  Creating timing variations</a:t>
            </a:r>
          </a:p>
          <a:p>
            <a:pPr>
              <a:buFont typeface="Lucida Grande"/>
              <a:buChar char="⋯"/>
            </a:pPr>
            <a:r>
              <a:rPr lang="is-IS" dirty="0" smtClean="0"/>
              <a:t>  That are used to expose an intarnal state</a:t>
            </a:r>
          </a:p>
          <a:p>
            <a:pPr>
              <a:buFont typeface="Lucida Grande"/>
              <a:buChar char="⋯"/>
            </a:pPr>
            <a:r>
              <a:rPr lang="en-US" dirty="0" smtClean="0"/>
              <a:t>  Which depends on secret data</a:t>
            </a:r>
          </a:p>
          <a:p>
            <a:pPr>
              <a:buFont typeface="Lucida Grande"/>
              <a:buChar char="⋯"/>
            </a:pPr>
            <a:r>
              <a:rPr lang="en-US" dirty="0" smtClean="0"/>
              <a:t>  Allowing the attacker to infer said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E2A-0D82-FB49-827A-2D4C9E3E48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7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Cache Structure</a:t>
            </a:r>
            <a:endParaRPr lang="en-US" dirty="0"/>
          </a:p>
        </p:txBody>
      </p:sp>
      <p:sp>
        <p:nvSpPr>
          <p:cNvPr id="228" name="Content Placeholder 227"/>
          <p:cNvSpPr>
            <a:spLocks noGrp="1"/>
          </p:cNvSpPr>
          <p:nvPr>
            <p:ph idx="1"/>
          </p:nvPr>
        </p:nvSpPr>
        <p:spPr>
          <a:xfrm>
            <a:off x="4229099" y="1391478"/>
            <a:ext cx="4716117" cy="5308966"/>
          </a:xfrm>
        </p:spPr>
        <p:txBody>
          <a:bodyPr>
            <a:normAutofit/>
          </a:bodyPr>
          <a:lstStyle/>
          <a:p>
            <a:r>
              <a:rPr lang="en-US" dirty="0" smtClean="0"/>
              <a:t>Stores fixed-size </a:t>
            </a:r>
            <a:r>
              <a:rPr lang="en-US" i="1" dirty="0" smtClean="0"/>
              <a:t>lines</a:t>
            </a:r>
            <a:endParaRPr lang="en-US" dirty="0" smtClean="0"/>
          </a:p>
          <a:p>
            <a:r>
              <a:rPr lang="en-US" dirty="0" smtClean="0"/>
              <a:t>Arranged as multiple </a:t>
            </a:r>
            <a:r>
              <a:rPr lang="en-US" i="1" dirty="0" smtClean="0"/>
              <a:t>sets</a:t>
            </a:r>
            <a:r>
              <a:rPr lang="en-US" dirty="0" smtClean="0"/>
              <a:t>, each consisting of multiple </a:t>
            </a:r>
            <a:r>
              <a:rPr lang="en-US" i="1" dirty="0" smtClean="0"/>
              <a:t>ways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memory line maps to a single cache set</a:t>
            </a:r>
          </a:p>
          <a:p>
            <a:pPr lvl="1"/>
            <a:r>
              <a:rPr lang="en-US" dirty="0" smtClean="0"/>
              <a:t>Can be cached in any of the ways in the set</a:t>
            </a:r>
          </a:p>
        </p:txBody>
      </p:sp>
      <p:grpSp>
        <p:nvGrpSpPr>
          <p:cNvPr id="217" name="Group 216"/>
          <p:cNvGrpSpPr/>
          <p:nvPr/>
        </p:nvGrpSpPr>
        <p:grpSpPr>
          <a:xfrm>
            <a:off x="865835" y="5390511"/>
            <a:ext cx="2723734" cy="1318116"/>
            <a:chOff x="865835" y="5390511"/>
            <a:chExt cx="2723734" cy="1318116"/>
          </a:xfrm>
        </p:grpSpPr>
        <p:sp>
          <p:nvSpPr>
            <p:cNvPr id="107" name="Rectangle 106"/>
            <p:cNvSpPr/>
            <p:nvPr/>
          </p:nvSpPr>
          <p:spPr>
            <a:xfrm>
              <a:off x="865858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206322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546786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887250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227713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568177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908641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249105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865851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206315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546779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887243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227706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568170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908634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249098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865843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206307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546771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887235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227698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568162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908626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49090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865835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206299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546763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887227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227690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568154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908618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3249082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88952" y="1441450"/>
            <a:ext cx="3405992" cy="2961106"/>
            <a:chOff x="188952" y="1441450"/>
            <a:chExt cx="3405992" cy="2961106"/>
          </a:xfrm>
        </p:grpSpPr>
        <p:grpSp>
          <p:nvGrpSpPr>
            <p:cNvPr id="211" name="Group 210"/>
            <p:cNvGrpSpPr/>
            <p:nvPr/>
          </p:nvGrpSpPr>
          <p:grpSpPr>
            <a:xfrm>
              <a:off x="865835" y="1441450"/>
              <a:ext cx="2729109" cy="2961106"/>
              <a:chOff x="865835" y="1441450"/>
              <a:chExt cx="2729109" cy="296110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865848" y="1778623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206312" y="1778623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546776" y="1778623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887240" y="1778623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227703" y="1778623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568167" y="1778623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908631" y="1778623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65851" y="210189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206315" y="210189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546779" y="210189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887243" y="210189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227706" y="210189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568170" y="210189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908634" y="210189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865853" y="2438091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206317" y="2438091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546781" y="2438091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887245" y="2438091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227708" y="2438091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568172" y="2438091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908636" y="2438091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865856" y="2761358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206320" y="2761358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546784" y="2761358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887248" y="2761358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227711" y="2761358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568175" y="2761358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908639" y="2761358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65843" y="308966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206307" y="308966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546771" y="308966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1887235" y="308966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2227698" y="308966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2568162" y="308966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08626" y="3089660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865845" y="3412927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206309" y="3412927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1546773" y="3412927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887237" y="3412927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227700" y="3412927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568164" y="3412927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908628" y="3412927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6" name="Straight Connector 155"/>
              <p:cNvCxnSpPr/>
              <p:nvPr/>
            </p:nvCxnSpPr>
            <p:spPr>
              <a:xfrm flipV="1">
                <a:off x="865835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V="1">
                <a:off x="1202245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flipV="1">
                <a:off x="1545416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V="1">
                <a:off x="1881826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V="1">
                <a:off x="2233088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2569498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V="1">
                <a:off x="2912670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flipV="1">
                <a:off x="3249080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flipV="1">
                <a:off x="3589543" y="1441450"/>
                <a:ext cx="0" cy="337173"/>
              </a:xfrm>
              <a:prstGeom prst="line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  <a:prstDash val="sysDot"/>
                <a:tailEnd type="none" w="med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Rectangle 180"/>
              <p:cNvSpPr/>
              <p:nvPr/>
            </p:nvSpPr>
            <p:spPr>
              <a:xfrm>
                <a:off x="871233" y="3745952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211697" y="3745952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1552161" y="3745952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892625" y="3745952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2233088" y="3745952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2573552" y="3745952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2914016" y="3745952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871220" y="4074254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1211684" y="4074254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552148" y="4074254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892612" y="4074254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2233075" y="4074254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2573539" y="4074254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 187"/>
              <p:cNvSpPr/>
              <p:nvPr/>
            </p:nvSpPr>
            <p:spPr>
              <a:xfrm>
                <a:off x="2914003" y="4074254"/>
                <a:ext cx="340464" cy="32830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1" name="Group 200"/>
              <p:cNvGrpSpPr/>
              <p:nvPr/>
            </p:nvGrpSpPr>
            <p:grpSpPr>
              <a:xfrm>
                <a:off x="3249090" y="1778623"/>
                <a:ext cx="345854" cy="2623933"/>
                <a:chOff x="3249090" y="1778623"/>
                <a:chExt cx="345854" cy="2623933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3249095" y="1778623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249098" y="2101890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3249100" y="2438091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3249103" y="2761358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3249090" y="3089660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3249092" y="3412927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Rectangle 173"/>
                <p:cNvSpPr/>
                <p:nvPr/>
              </p:nvSpPr>
              <p:spPr>
                <a:xfrm>
                  <a:off x="3254480" y="3745952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 188"/>
                <p:cNvSpPr/>
                <p:nvPr/>
              </p:nvSpPr>
              <p:spPr>
                <a:xfrm>
                  <a:off x="3254467" y="4074254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98" name="TextBox 197"/>
            <p:cNvSpPr txBox="1"/>
            <p:nvPr/>
          </p:nvSpPr>
          <p:spPr>
            <a:xfrm>
              <a:off x="188952" y="2271128"/>
              <a:ext cx="553998" cy="1301750"/>
            </a:xfrm>
            <a:prstGeom prst="rect">
              <a:avLst/>
            </a:prstGeom>
            <a:noFill/>
          </p:spPr>
          <p:txBody>
            <a:bodyPr vert="vert" wrap="square" rtlCol="0">
              <a:spAutoFit/>
            </a:bodyPr>
            <a:lstStyle/>
            <a:p>
              <a:pPr algn="ctr"/>
              <a:r>
                <a:rPr lang="en-AU" sz="2400" dirty="0" smtClean="0"/>
                <a:t>Memory</a:t>
              </a:r>
              <a:endParaRPr lang="en-US" sz="2400" dirty="0"/>
            </a:p>
          </p:txBody>
        </p:sp>
      </p:grpSp>
      <p:sp>
        <p:nvSpPr>
          <p:cNvPr id="199" name="TextBox 198"/>
          <p:cNvSpPr txBox="1"/>
          <p:nvPr/>
        </p:nvSpPr>
        <p:spPr>
          <a:xfrm>
            <a:off x="188952" y="5398694"/>
            <a:ext cx="553998" cy="130175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AU" sz="2400" dirty="0" smtClean="0"/>
              <a:t>Cache</a:t>
            </a:r>
            <a:endParaRPr lang="en-US" sz="2400" dirty="0"/>
          </a:p>
        </p:txBody>
      </p:sp>
      <p:grpSp>
        <p:nvGrpSpPr>
          <p:cNvPr id="202" name="Group 201"/>
          <p:cNvGrpSpPr/>
          <p:nvPr/>
        </p:nvGrpSpPr>
        <p:grpSpPr>
          <a:xfrm>
            <a:off x="2241243" y="1777693"/>
            <a:ext cx="345854" cy="2623933"/>
            <a:chOff x="3249090" y="1778623"/>
            <a:chExt cx="345854" cy="2623933"/>
          </a:xfrm>
          <a:solidFill>
            <a:schemeClr val="accent2">
              <a:lumMod val="75000"/>
            </a:schemeClr>
          </a:solidFill>
        </p:grpSpPr>
        <p:sp>
          <p:nvSpPr>
            <p:cNvPr id="203" name="Rectangle 202"/>
            <p:cNvSpPr/>
            <p:nvPr/>
          </p:nvSpPr>
          <p:spPr>
            <a:xfrm>
              <a:off x="3249095" y="1778623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249098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3249100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3249103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3249090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3249092" y="3412927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3254480" y="3745952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3254467" y="4074254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2233089" y="5390511"/>
            <a:ext cx="340487" cy="1318116"/>
            <a:chOff x="3401482" y="5542911"/>
            <a:chExt cx="340487" cy="1318116"/>
          </a:xfrm>
          <a:solidFill>
            <a:schemeClr val="accent2">
              <a:lumMod val="75000"/>
            </a:schemeClr>
          </a:solidFill>
        </p:grpSpPr>
        <p:sp>
          <p:nvSpPr>
            <p:cNvPr id="212" name="Rectangle 211"/>
            <p:cNvSpPr/>
            <p:nvPr/>
          </p:nvSpPr>
          <p:spPr>
            <a:xfrm>
              <a:off x="3401505" y="5871213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3401498" y="5542911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3401490" y="6532725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3401482" y="6204423"/>
              <a:ext cx="340464" cy="32830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9" name="Straight Arrow Connector 218"/>
          <p:cNvCxnSpPr/>
          <p:nvPr/>
        </p:nvCxnSpPr>
        <p:spPr>
          <a:xfrm>
            <a:off x="2419350" y="4235450"/>
            <a:ext cx="0" cy="1314450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4" name="Group 223"/>
          <p:cNvGrpSpPr/>
          <p:nvPr/>
        </p:nvGrpSpPr>
        <p:grpSpPr>
          <a:xfrm>
            <a:off x="871234" y="4643738"/>
            <a:ext cx="2723712" cy="737912"/>
            <a:chOff x="871234" y="4643738"/>
            <a:chExt cx="2723712" cy="737912"/>
          </a:xfrm>
        </p:grpSpPr>
        <p:sp>
          <p:nvSpPr>
            <p:cNvPr id="220" name="Left Brace 219"/>
            <p:cNvSpPr/>
            <p:nvPr/>
          </p:nvSpPr>
          <p:spPr>
            <a:xfrm rot="5400000" flipV="1">
              <a:off x="2085441" y="3872146"/>
              <a:ext cx="295297" cy="2723712"/>
            </a:xfrm>
            <a:prstGeom prst="leftBrace">
              <a:avLst>
                <a:gd name="adj1" fmla="val 42739"/>
                <a:gd name="adj2" fmla="val 50000"/>
              </a:avLst>
            </a:prstGeom>
            <a:ln>
              <a:solidFill>
                <a:srgbClr val="FF0000"/>
              </a:solidFill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881746" y="4643738"/>
              <a:ext cx="7026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Sets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3589542" y="5381650"/>
            <a:ext cx="1160890" cy="1318793"/>
            <a:chOff x="3589542" y="5381650"/>
            <a:chExt cx="1160890" cy="1318793"/>
          </a:xfrm>
        </p:grpSpPr>
        <p:sp>
          <p:nvSpPr>
            <p:cNvPr id="223" name="Left Brace 222"/>
            <p:cNvSpPr/>
            <p:nvPr/>
          </p:nvSpPr>
          <p:spPr>
            <a:xfrm rot="10800000" flipV="1">
              <a:off x="3589542" y="5381650"/>
              <a:ext cx="295297" cy="1318793"/>
            </a:xfrm>
            <a:prstGeom prst="leftBrace">
              <a:avLst>
                <a:gd name="adj1" fmla="val 42739"/>
                <a:gd name="adj2" fmla="val 50000"/>
              </a:avLst>
            </a:prstGeom>
            <a:ln>
              <a:solidFill>
                <a:srgbClr val="FF0000"/>
              </a:solidFill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3884840" y="5810215"/>
              <a:ext cx="865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Ways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3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72450" y="6408738"/>
            <a:ext cx="658813" cy="476250"/>
          </a:xfrm>
          <a:prstGeom prst="rect">
            <a:avLst/>
          </a:prstGeom>
        </p:spPr>
        <p:txBody>
          <a:bodyPr/>
          <a:lstStyle/>
          <a:p>
            <a:fld id="{30050CAA-A86C-9A47-9DD0-F5A3C17085F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46" y="22945"/>
            <a:ext cx="7437849" cy="72487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The </a:t>
            </a:r>
            <a:r>
              <a:rPr lang="en-AU" dirty="0" err="1" smtClean="0"/>
              <a:t>Prime+Probe</a:t>
            </a:r>
            <a:r>
              <a:rPr lang="en-AU" dirty="0" smtClean="0"/>
              <a:t> attack</a:t>
            </a:r>
            <a:endParaRPr lang="en-US" dirty="0"/>
          </a:p>
        </p:txBody>
      </p:sp>
      <p:sp>
        <p:nvSpPr>
          <p:cNvPr id="228" name="Content Placeholder 227"/>
          <p:cNvSpPr>
            <a:spLocks noGrp="1"/>
          </p:cNvSpPr>
          <p:nvPr>
            <p:ph idx="1"/>
          </p:nvPr>
        </p:nvSpPr>
        <p:spPr>
          <a:xfrm>
            <a:off x="4120875" y="1391478"/>
            <a:ext cx="4824342" cy="530896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Choose a  cache-sized memory buffer</a:t>
            </a:r>
          </a:p>
          <a:p>
            <a:r>
              <a:rPr lang="en-US" dirty="0" smtClean="0"/>
              <a:t>Access all the lines in the buffer, filling the cache</a:t>
            </a:r>
          </a:p>
          <a:p>
            <a:r>
              <a:rPr lang="en-US" dirty="0" smtClean="0"/>
              <a:t>Victim executes, evicting some of the buffer lines from the cache</a:t>
            </a:r>
          </a:p>
          <a:p>
            <a:r>
              <a:rPr lang="en-US" dirty="0" smtClean="0"/>
              <a:t>Measure the time to access the buffer</a:t>
            </a:r>
          </a:p>
          <a:p>
            <a:pPr lvl="1"/>
            <a:r>
              <a:rPr lang="en-US" dirty="0" smtClean="0"/>
              <a:t>Accesses to cached lines is faster than to evicted lines</a:t>
            </a:r>
          </a:p>
          <a:p>
            <a:endParaRPr lang="en-US" dirty="0"/>
          </a:p>
        </p:txBody>
      </p:sp>
      <p:grpSp>
        <p:nvGrpSpPr>
          <p:cNvPr id="217" name="Group 216"/>
          <p:cNvGrpSpPr/>
          <p:nvPr/>
        </p:nvGrpSpPr>
        <p:grpSpPr>
          <a:xfrm>
            <a:off x="873974" y="4803702"/>
            <a:ext cx="2723734" cy="1318116"/>
            <a:chOff x="865835" y="5390511"/>
            <a:chExt cx="2723734" cy="1318116"/>
          </a:xfrm>
        </p:grpSpPr>
        <p:sp>
          <p:nvSpPr>
            <p:cNvPr id="107" name="Rectangle 106"/>
            <p:cNvSpPr/>
            <p:nvPr/>
          </p:nvSpPr>
          <p:spPr>
            <a:xfrm>
              <a:off x="865858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206322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546786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887250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227713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568177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908641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3249105" y="571881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865851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206315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546779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887243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227706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568170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908634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249098" y="5390511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865843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206307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546771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887235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227698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568162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908626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49090" y="6380325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865835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206299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546763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887227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2227690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568154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908618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3249082" y="6052023"/>
              <a:ext cx="340464" cy="328302"/>
            </a:xfrm>
            <a:prstGeom prst="rect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73974" y="854641"/>
            <a:ext cx="2729109" cy="2961106"/>
            <a:chOff x="865835" y="1441450"/>
            <a:chExt cx="2729109" cy="2961106"/>
          </a:xfrm>
        </p:grpSpPr>
        <p:sp>
          <p:nvSpPr>
            <p:cNvPr id="4" name="Rectangle 3"/>
            <p:cNvSpPr/>
            <p:nvPr/>
          </p:nvSpPr>
          <p:spPr>
            <a:xfrm>
              <a:off x="865848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206312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546776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7240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27703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68167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908631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865845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206309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546773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887237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227700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568164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908628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6" name="Straight Connector 155"/>
            <p:cNvCxnSpPr/>
            <p:nvPr/>
          </p:nvCxnSpPr>
          <p:spPr>
            <a:xfrm flipV="1">
              <a:off x="865835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V="1">
              <a:off x="1202245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1545416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1881826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flipV="1">
              <a:off x="2233088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V="1">
              <a:off x="2569498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2912670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flipV="1">
              <a:off x="3249080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V="1">
              <a:off x="3589543" y="1441450"/>
              <a:ext cx="0" cy="337173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prstDash val="sysDot"/>
              <a:tailEnd type="none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Rectangle 180"/>
            <p:cNvSpPr/>
            <p:nvPr/>
          </p:nvSpPr>
          <p:spPr>
            <a:xfrm>
              <a:off x="871233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211697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552161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892625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233088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573552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914016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871220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211684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1552148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892612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233075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573539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914003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49095" y="1778623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65851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206315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46779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887243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227706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568170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08634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65853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06317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546781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887245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227708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568172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08636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65856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206320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46784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887248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27711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68175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908639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65843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206307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546771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87235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227698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568162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08626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249098" y="210189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249100" y="2438091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49103" y="2761358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249090" y="3089660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249092" y="3412927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254480" y="3745952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3254467" y="4074254"/>
              <a:ext cx="340464" cy="32830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197091" y="1684319"/>
            <a:ext cx="553998" cy="130175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AU" sz="2400" dirty="0" smtClean="0"/>
              <a:t>Memory</a:t>
            </a:r>
            <a:endParaRPr lang="en-US" sz="2400" dirty="0"/>
          </a:p>
        </p:txBody>
      </p:sp>
      <p:sp>
        <p:nvSpPr>
          <p:cNvPr id="199" name="TextBox 198"/>
          <p:cNvSpPr txBox="1"/>
          <p:nvPr/>
        </p:nvSpPr>
        <p:spPr>
          <a:xfrm>
            <a:off x="197091" y="4811885"/>
            <a:ext cx="553998" cy="130175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AU" sz="2400" dirty="0" smtClean="0"/>
              <a:t>Cache</a:t>
            </a:r>
            <a:endParaRPr lang="en-US" sz="2400" dirty="0"/>
          </a:p>
        </p:txBody>
      </p:sp>
      <p:grpSp>
        <p:nvGrpSpPr>
          <p:cNvPr id="139" name="Group 138"/>
          <p:cNvGrpSpPr/>
          <p:nvPr/>
        </p:nvGrpSpPr>
        <p:grpSpPr>
          <a:xfrm>
            <a:off x="879372" y="1521548"/>
            <a:ext cx="2723724" cy="1316072"/>
            <a:chOff x="865843" y="2101890"/>
            <a:chExt cx="2723724" cy="1316072"/>
          </a:xfrm>
          <a:solidFill>
            <a:schemeClr val="accent2">
              <a:lumMod val="75000"/>
            </a:schemeClr>
          </a:solidFill>
        </p:grpSpPr>
        <p:sp>
          <p:nvSpPr>
            <p:cNvPr id="140" name="Rectangle 139"/>
            <p:cNvSpPr/>
            <p:nvPr/>
          </p:nvSpPr>
          <p:spPr>
            <a:xfrm>
              <a:off x="865851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206315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546779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887243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227706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568170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2908634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865853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206317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546781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887245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227708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2568172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2908636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865856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206320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546784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887248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2227711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2568175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908639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865843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206307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546771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887235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227698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568162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908626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3249098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3249100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3249103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3249090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873958" y="4811885"/>
            <a:ext cx="2723724" cy="1316072"/>
            <a:chOff x="865843" y="2101890"/>
            <a:chExt cx="2723724" cy="1316072"/>
          </a:xfrm>
          <a:solidFill>
            <a:schemeClr val="accent2">
              <a:lumMod val="75000"/>
            </a:schemeClr>
          </a:solidFill>
        </p:grpSpPr>
        <p:sp>
          <p:nvSpPr>
            <p:cNvPr id="234" name="Rectangle 233"/>
            <p:cNvSpPr/>
            <p:nvPr/>
          </p:nvSpPr>
          <p:spPr>
            <a:xfrm>
              <a:off x="865851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1206315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1546779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887243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2227706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2568170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2908634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865853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1206317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1546781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887245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227708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568172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908636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865856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1206320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546784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1887248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2227711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2568175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2908639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865843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1206307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1546771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1887235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2227698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2568162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2908626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3249098" y="210189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3249100" y="2438091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3249103" y="2761358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3249090" y="3089660"/>
              <a:ext cx="340464" cy="328302"/>
            </a:xfrm>
            <a:prstGeom prst="rect">
              <a:avLst/>
            </a:prstGeom>
            <a:grp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60287" y="1186779"/>
            <a:ext cx="1713200" cy="4941178"/>
            <a:chOff x="1552148" y="1773588"/>
            <a:chExt cx="1713200" cy="4941178"/>
          </a:xfrm>
        </p:grpSpPr>
        <p:grpSp>
          <p:nvGrpSpPr>
            <p:cNvPr id="13" name="Group 12"/>
            <p:cNvGrpSpPr/>
            <p:nvPr/>
          </p:nvGrpSpPr>
          <p:grpSpPr>
            <a:xfrm>
              <a:off x="2233102" y="3745952"/>
              <a:ext cx="345891" cy="328302"/>
              <a:chOff x="2397906" y="4892167"/>
              <a:chExt cx="345891" cy="328302"/>
            </a:xfrm>
          </p:grpSpPr>
          <p:sp>
            <p:nvSpPr>
              <p:cNvPr id="296" name="Rectangle 295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6" name="Rectangle 265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97" name="Group 296"/>
            <p:cNvGrpSpPr/>
            <p:nvPr/>
          </p:nvGrpSpPr>
          <p:grpSpPr>
            <a:xfrm>
              <a:off x="2562750" y="3745952"/>
              <a:ext cx="345891" cy="328302"/>
              <a:chOff x="2397906" y="4892167"/>
              <a:chExt cx="345891" cy="328302"/>
            </a:xfrm>
          </p:grpSpPr>
          <p:sp>
            <p:nvSpPr>
              <p:cNvPr id="298" name="Rectangle 297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9" name="Group 298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300" name="Straight Connector 299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2" name="Rectangle 301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03" name="Group 302"/>
            <p:cNvGrpSpPr/>
            <p:nvPr/>
          </p:nvGrpSpPr>
          <p:grpSpPr>
            <a:xfrm>
              <a:off x="2903175" y="3756596"/>
              <a:ext cx="345891" cy="328302"/>
              <a:chOff x="2397906" y="4892167"/>
              <a:chExt cx="345891" cy="328302"/>
            </a:xfrm>
          </p:grpSpPr>
          <p:sp>
            <p:nvSpPr>
              <p:cNvPr id="304" name="Rectangle 303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5" name="Group 304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306" name="Straight Connector 305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8" name="Rectangle 307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09" name="Group 308"/>
            <p:cNvGrpSpPr/>
            <p:nvPr/>
          </p:nvGrpSpPr>
          <p:grpSpPr>
            <a:xfrm>
              <a:off x="1552174" y="1773588"/>
              <a:ext cx="345891" cy="328302"/>
              <a:chOff x="2397906" y="4892167"/>
              <a:chExt cx="345891" cy="328302"/>
            </a:xfrm>
          </p:grpSpPr>
          <p:sp>
            <p:nvSpPr>
              <p:cNvPr id="310" name="Rectangle 309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1" name="Group 310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312" name="Straight Connector 311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4" name="Rectangle 313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15" name="Group 314"/>
            <p:cNvGrpSpPr/>
            <p:nvPr/>
          </p:nvGrpSpPr>
          <p:grpSpPr>
            <a:xfrm>
              <a:off x="1552148" y="6065940"/>
              <a:ext cx="345891" cy="328302"/>
              <a:chOff x="2397906" y="4892167"/>
              <a:chExt cx="345891" cy="328302"/>
            </a:xfrm>
          </p:grpSpPr>
          <p:sp>
            <p:nvSpPr>
              <p:cNvPr id="316" name="Rectangle 315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7" name="Group 316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318" name="Straight Connector 317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0" name="Rectangle 319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21" name="Group 320"/>
            <p:cNvGrpSpPr/>
            <p:nvPr/>
          </p:nvGrpSpPr>
          <p:grpSpPr>
            <a:xfrm>
              <a:off x="2233075" y="5406593"/>
              <a:ext cx="345891" cy="328302"/>
              <a:chOff x="2397906" y="4892167"/>
              <a:chExt cx="345891" cy="328302"/>
            </a:xfrm>
          </p:grpSpPr>
          <p:sp>
            <p:nvSpPr>
              <p:cNvPr id="322" name="Rectangle 321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3" name="Group 322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324" name="Straight Connector 323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Straight Connector 324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6" name="Rectangle 325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27" name="Group 326"/>
            <p:cNvGrpSpPr/>
            <p:nvPr/>
          </p:nvGrpSpPr>
          <p:grpSpPr>
            <a:xfrm>
              <a:off x="2573566" y="6386464"/>
              <a:ext cx="345891" cy="328302"/>
              <a:chOff x="2397906" y="4892167"/>
              <a:chExt cx="345891" cy="328302"/>
            </a:xfrm>
          </p:grpSpPr>
          <p:sp>
            <p:nvSpPr>
              <p:cNvPr id="328" name="Rectangle 327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9" name="Group 328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330" name="Straight Connector 329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Straight Connector 330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2" name="Rectangle 331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3" name="Group 332"/>
            <p:cNvGrpSpPr/>
            <p:nvPr/>
          </p:nvGrpSpPr>
          <p:grpSpPr>
            <a:xfrm>
              <a:off x="2919457" y="6065864"/>
              <a:ext cx="345891" cy="328302"/>
              <a:chOff x="2397906" y="4892167"/>
              <a:chExt cx="345891" cy="328302"/>
            </a:xfrm>
          </p:grpSpPr>
          <p:sp>
            <p:nvSpPr>
              <p:cNvPr id="334" name="Rectangle 333"/>
              <p:cNvSpPr/>
              <p:nvPr/>
            </p:nvSpPr>
            <p:spPr>
              <a:xfrm>
                <a:off x="2403333" y="4892167"/>
                <a:ext cx="340464" cy="32830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5" name="Group 334"/>
              <p:cNvGrpSpPr/>
              <p:nvPr/>
            </p:nvGrpSpPr>
            <p:grpSpPr>
              <a:xfrm>
                <a:off x="2397906" y="4892167"/>
                <a:ext cx="340464" cy="328302"/>
                <a:chOff x="3424712" y="4610869"/>
                <a:chExt cx="340464" cy="328302"/>
              </a:xfrm>
            </p:grpSpPr>
            <p:cxnSp>
              <p:nvCxnSpPr>
                <p:cNvPr id="336" name="Straight Connector 335"/>
                <p:cNvCxnSpPr/>
                <p:nvPr/>
              </p:nvCxnSpPr>
              <p:spPr>
                <a:xfrm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/>
                <p:cNvCxnSpPr/>
                <p:nvPr/>
              </p:nvCxnSpPr>
              <p:spPr>
                <a:xfrm flipV="1">
                  <a:off x="3424712" y="4610869"/>
                  <a:ext cx="340464" cy="328302"/>
                </a:xfrm>
                <a:prstGeom prst="line">
                  <a:avLst/>
                </a:prstGeom>
                <a:ln w="38100" cap="flat" cmpd="sng">
                  <a:solidFill>
                    <a:srgbClr val="008000"/>
                  </a:solidFill>
                  <a:tailEnd type="none" w="med" len="lg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8" name="Rectangle 337"/>
                <p:cNvSpPr/>
                <p:nvPr/>
              </p:nvSpPr>
              <p:spPr>
                <a:xfrm>
                  <a:off x="3424712" y="4610869"/>
                  <a:ext cx="340464" cy="328302"/>
                </a:xfrm>
                <a:prstGeom prst="rect">
                  <a:avLst/>
                </a:prstGeom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6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72450" y="6408738"/>
            <a:ext cx="658813" cy="476250"/>
          </a:xfrm>
          <a:prstGeom prst="rect">
            <a:avLst/>
          </a:prstGeom>
        </p:spPr>
        <p:txBody>
          <a:bodyPr/>
          <a:lstStyle/>
          <a:p>
            <a:fld id="{30050CAA-A86C-9A47-9DD0-F5A3C17085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247" y="6334780"/>
            <a:ext cx="797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400" dirty="0"/>
              <a:t>. Percival, "Cache Missing for Fun and Profit", </a:t>
            </a:r>
            <a:r>
              <a:rPr lang="en-US" sz="1400" dirty="0" err="1"/>
              <a:t>BSDCan</a:t>
            </a:r>
            <a:r>
              <a:rPr lang="en-US" sz="1400" dirty="0"/>
              <a:t>, </a:t>
            </a:r>
            <a:r>
              <a:rPr lang="en-US" sz="1400" dirty="0" smtClean="0"/>
              <a:t>2005</a:t>
            </a:r>
          </a:p>
          <a:p>
            <a:r>
              <a:rPr lang="en-US" sz="1400" dirty="0" smtClean="0"/>
              <a:t>D</a:t>
            </a:r>
            <a:r>
              <a:rPr lang="en-US" sz="1400" dirty="0"/>
              <a:t>. A. </a:t>
            </a:r>
            <a:r>
              <a:rPr lang="en-US" sz="1400" dirty="0" err="1"/>
              <a:t>Osvik</a:t>
            </a:r>
            <a:r>
              <a:rPr lang="en-US" sz="1400" dirty="0"/>
              <a:t>, A. Shamir and E. </a:t>
            </a:r>
            <a:r>
              <a:rPr lang="en-US" sz="1400" dirty="0" err="1"/>
              <a:t>Tromer</a:t>
            </a:r>
            <a:r>
              <a:rPr lang="en-US" sz="1400" dirty="0"/>
              <a:t>, "Cache Attacks and Countermeasures: The Case of AES", CT-RSA </a:t>
            </a:r>
            <a:r>
              <a:rPr lang="en-US" sz="1400" dirty="0" smtClean="0"/>
              <a:t>2006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202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Prime+Probe</a:t>
            </a:r>
            <a:r>
              <a:rPr lang="en-US" dirty="0" smtClean="0"/>
              <a:t> attack on </a:t>
            </a:r>
            <a:r>
              <a:rPr lang="en-US" dirty="0" err="1" smtClean="0"/>
              <a:t>GnuPG</a:t>
            </a:r>
            <a:r>
              <a:rPr lang="en-US" dirty="0" smtClean="0"/>
              <a:t> 1.4.13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368" t="3786" r="-834" b="51436"/>
          <a:stretch/>
        </p:blipFill>
        <p:spPr>
          <a:xfrm rot="16200000">
            <a:off x="2379346" y="274270"/>
            <a:ext cx="5164088" cy="7450823"/>
          </a:xfrm>
        </p:spPr>
      </p:pic>
      <p:sp>
        <p:nvSpPr>
          <p:cNvPr id="7" name="Rectangle 6"/>
          <p:cNvSpPr/>
          <p:nvPr/>
        </p:nvSpPr>
        <p:spPr>
          <a:xfrm>
            <a:off x="67379" y="3104595"/>
            <a:ext cx="8619424" cy="216796"/>
          </a:xfrm>
          <a:prstGeom prst="rect">
            <a:avLst/>
          </a:prstGeom>
          <a:noFill/>
          <a:ln w="50800">
            <a:solidFill>
              <a:srgbClr val="00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Square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379" y="4917691"/>
            <a:ext cx="8619422" cy="479569"/>
          </a:xfrm>
          <a:prstGeom prst="rect">
            <a:avLst/>
          </a:prstGeom>
          <a:noFill/>
          <a:ln w="50800">
            <a:solidFill>
              <a:srgbClr val="00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Multiply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94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46" y="248478"/>
            <a:ext cx="7437849" cy="1143000"/>
          </a:xfrm>
        </p:spPr>
        <p:txBody>
          <a:bodyPr>
            <a:normAutofit/>
          </a:bodyPr>
          <a:lstStyle/>
          <a:p>
            <a:r>
              <a:rPr lang="en-AU" dirty="0" smtClean="0"/>
              <a:t>The Bernstein attack</a:t>
            </a:r>
            <a:endParaRPr lang="en-US" dirty="0"/>
          </a:p>
        </p:txBody>
      </p:sp>
      <p:sp>
        <p:nvSpPr>
          <p:cNvPr id="228" name="Content Placeholder 227"/>
          <p:cNvSpPr>
            <a:spLocks noGrp="1"/>
          </p:cNvSpPr>
          <p:nvPr>
            <p:ph idx="1"/>
          </p:nvPr>
        </p:nvSpPr>
        <p:spPr>
          <a:xfrm>
            <a:off x="4120875" y="1391478"/>
            <a:ext cx="4824342" cy="530896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AES tables stored in memory</a:t>
            </a:r>
          </a:p>
          <a:p>
            <a:pPr lvl="1"/>
            <a:r>
              <a:rPr lang="en-US" dirty="0" smtClean="0"/>
              <a:t>Table access patterns depend on both the key and the plaintext/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lvl="1"/>
            <a:r>
              <a:rPr lang="en-US" dirty="0" smtClean="0"/>
              <a:t>Access time depends on the pattern of previous accesses</a:t>
            </a:r>
          </a:p>
          <a:p>
            <a:r>
              <a:rPr lang="en-US" dirty="0" smtClean="0"/>
              <a:t>Attack:</a:t>
            </a:r>
          </a:p>
          <a:p>
            <a:pPr lvl="1"/>
            <a:r>
              <a:rPr lang="en-US" dirty="0" smtClean="0"/>
              <a:t>Create timing profiles for each key byte</a:t>
            </a:r>
          </a:p>
          <a:p>
            <a:pPr lvl="1"/>
            <a:r>
              <a:rPr lang="en-US" dirty="0" smtClean="0"/>
              <a:t>Measure timing</a:t>
            </a:r>
          </a:p>
          <a:p>
            <a:pPr lvl="1"/>
            <a:r>
              <a:rPr lang="en-US" dirty="0" smtClean="0"/>
              <a:t>Match with profile</a:t>
            </a:r>
          </a:p>
          <a:p>
            <a:endParaRPr lang="en-US" dirty="0"/>
          </a:p>
        </p:txBody>
      </p:sp>
      <p:sp>
        <p:nvSpPr>
          <p:cNvPr id="26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72450" y="6408738"/>
            <a:ext cx="658813" cy="476250"/>
          </a:xfrm>
          <a:prstGeom prst="rect">
            <a:avLst/>
          </a:prstGeom>
        </p:spPr>
        <p:txBody>
          <a:bodyPr/>
          <a:lstStyle/>
          <a:p>
            <a:fld id="{30050CAA-A86C-9A47-9DD0-F5A3C17085F7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269" name="Content Placeholder 7"/>
          <p:cNvPicPr>
            <a:picLocks noChangeAspect="1"/>
          </p:cNvPicPr>
          <p:nvPr/>
        </p:nvPicPr>
        <p:blipFill rotWithShape="1">
          <a:blip r:embed="rId2"/>
          <a:srcRect l="1" r="-174"/>
          <a:stretch/>
        </p:blipFill>
        <p:spPr>
          <a:xfrm>
            <a:off x="254485" y="1543126"/>
            <a:ext cx="3866390" cy="41296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2269" y="5529185"/>
            <a:ext cx="3310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Timing Profile for byte 15 [Ber05]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77211"/>
            <a:ext cx="7889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D. J. Bernstein, "Cache-timing attacks on </a:t>
            </a:r>
            <a:r>
              <a:rPr lang="en-US" sz="1400" dirty="0" err="1"/>
              <a:t>AES",http</a:t>
            </a:r>
            <a:r>
              <a:rPr lang="en-US" sz="1400" dirty="0"/>
              <a:t>://</a:t>
            </a:r>
            <a:r>
              <a:rPr lang="en-US" sz="1400" dirty="0" err="1"/>
              <a:t>cr.yp.to</a:t>
            </a:r>
            <a:r>
              <a:rPr lang="en-US" sz="1400" dirty="0"/>
              <a:t>/antiforgerycachetiming-20050414.pdf, </a:t>
            </a:r>
            <a:r>
              <a:rPr lang="en-US" sz="1400" dirty="0" smtClean="0"/>
              <a:t>2005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13899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895</Words>
  <Application>Microsoft Macintosh PowerPoint</Application>
  <PresentationFormat>On-screen Show (4:3)</PresentationFormat>
  <Paragraphs>154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Thwarting cache-based side-channel attacks</vt:lpstr>
      <vt:lpstr>PowerPoint Presentation</vt:lpstr>
      <vt:lpstr>Outline</vt:lpstr>
      <vt:lpstr>The Microachitecture</vt:lpstr>
      <vt:lpstr>Microarchitectural attacks</vt:lpstr>
      <vt:lpstr>Cache Structure</vt:lpstr>
      <vt:lpstr>The Prime+Probe attack</vt:lpstr>
      <vt:lpstr>Prime+Probe attack on GnuPG 1.4.13</vt:lpstr>
      <vt:lpstr>The Bernstein attack</vt:lpstr>
      <vt:lpstr>Flush+Reload</vt:lpstr>
      <vt:lpstr>Flush+Reload on GnuPG 1.4.13</vt:lpstr>
      <vt:lpstr>Why focus on crypto?</vt:lpstr>
      <vt:lpstr>Mitigation Strategies</vt:lpstr>
      <vt:lpstr>Constant-time programming</vt:lpstr>
      <vt:lpstr>Constant-time programming in practice</vt:lpstr>
      <vt:lpstr>Fix attempt #1</vt:lpstr>
      <vt:lpstr>Fix attempt #2</vt:lpstr>
      <vt:lpstr>Fix attempt #3</vt:lpstr>
      <vt:lpstr>Checking for constant-time</vt:lpstr>
      <vt:lpstr>Dynamic Analysis</vt:lpstr>
      <vt:lpstr>Source Analysis</vt:lpstr>
      <vt:lpstr>Binary Analysis</vt:lpstr>
      <vt:lpstr>What about instructions with data-dependent time?</vt:lpstr>
      <vt:lpstr>What about instructions with data-dependent time?</vt:lpstr>
      <vt:lpstr>Summary</vt:lpstr>
    </vt:vector>
  </TitlesOfParts>
  <Company>The University of Adelaide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Thwarting cache-based side-channel attacks</dc:title>
  <dc:creator>Yuval Yarom</dc:creator>
  <cp:lastModifiedBy>Yuval Yarom</cp:lastModifiedBy>
  <cp:revision>45</cp:revision>
  <dcterms:created xsi:type="dcterms:W3CDTF">2016-06-18T15:52:05Z</dcterms:created>
  <dcterms:modified xsi:type="dcterms:W3CDTF">2016-08-22T23:30:03Z</dcterms:modified>
</cp:coreProperties>
</file>